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4" r:id="rId2"/>
    <p:sldId id="270" r:id="rId3"/>
    <p:sldId id="257" r:id="rId4"/>
    <p:sldId id="258" r:id="rId5"/>
    <p:sldId id="260" r:id="rId6"/>
    <p:sldId id="261" r:id="rId7"/>
    <p:sldId id="276" r:id="rId8"/>
    <p:sldId id="271" r:id="rId9"/>
    <p:sldId id="263" r:id="rId10"/>
    <p:sldId id="264" r:id="rId11"/>
    <p:sldId id="265" r:id="rId12"/>
    <p:sldId id="266" r:id="rId13"/>
    <p:sldId id="267" r:id="rId14"/>
    <p:sldId id="273"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E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2" autoAdjust="0"/>
  </p:normalViewPr>
  <p:slideViewPr>
    <p:cSldViewPr snapToGrid="0">
      <p:cViewPr varScale="1">
        <p:scale>
          <a:sx n="70" d="100"/>
          <a:sy n="70" d="100"/>
        </p:scale>
        <p:origin x="96"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190543-27B3-4BAC-91BC-7A40EC9AE208}" type="datetimeFigureOut">
              <a:rPr lang="en-US" smtClean="0"/>
              <a:t>10/7/2013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BECAA-17C6-4214-8872-D3029240EDB2}" type="slidenum">
              <a:rPr lang="en-US" smtClean="0"/>
              <a:t>‹#›</a:t>
            </a:fld>
            <a:endParaRPr lang="en-US"/>
          </a:p>
        </p:txBody>
      </p:sp>
    </p:spTree>
    <p:extLst>
      <p:ext uri="{BB962C8B-B14F-4D97-AF65-F5344CB8AC3E}">
        <p14:creationId xmlns:p14="http://schemas.microsoft.com/office/powerpoint/2010/main" val="93875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045D45-94F6-4A60-AB03-5023B7E9CA4C}"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5739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5D45-94F6-4A60-AB03-5023B7E9CA4C}"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7361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5D45-94F6-4A60-AB03-5023B7E9CA4C}"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253872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45D45-94F6-4A60-AB03-5023B7E9CA4C}"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4029264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045D45-94F6-4A60-AB03-5023B7E9CA4C}" type="datetimeFigureOut">
              <a:rPr lang="en-US" smtClean="0"/>
              <a:t>10/7/2013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130647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045D45-94F6-4A60-AB03-5023B7E9CA4C}"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2298088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045D45-94F6-4A60-AB03-5023B7E9CA4C}" type="datetimeFigureOut">
              <a:rPr lang="en-US" smtClean="0"/>
              <a:t>10/7/2013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253472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045D45-94F6-4A60-AB03-5023B7E9CA4C}" type="datetimeFigureOut">
              <a:rPr lang="en-US" smtClean="0"/>
              <a:t>10/7/2013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257280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045D45-94F6-4A60-AB03-5023B7E9CA4C}" type="datetimeFigureOut">
              <a:rPr lang="en-US" smtClean="0"/>
              <a:t>10/7/2013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375354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5D45-94F6-4A60-AB03-5023B7E9CA4C}"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258335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045D45-94F6-4A60-AB03-5023B7E9CA4C}" type="datetimeFigureOut">
              <a:rPr lang="en-US" smtClean="0"/>
              <a:t>10/7/2013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DE4AA-CF0B-4F45-8FD2-C97096972820}" type="slidenum">
              <a:rPr lang="en-US" smtClean="0"/>
              <a:t>‹#›</a:t>
            </a:fld>
            <a:endParaRPr lang="en-US"/>
          </a:p>
        </p:txBody>
      </p:sp>
    </p:spTree>
    <p:extLst>
      <p:ext uri="{BB962C8B-B14F-4D97-AF65-F5344CB8AC3E}">
        <p14:creationId xmlns:p14="http://schemas.microsoft.com/office/powerpoint/2010/main" val="91127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45D45-94F6-4A60-AB03-5023B7E9CA4C}" type="datetimeFigureOut">
              <a:rPr lang="en-US" smtClean="0"/>
              <a:t>10/7/2013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7DE4AA-CF0B-4F45-8FD2-C97096972820}" type="slidenum">
              <a:rPr lang="en-US" smtClean="0"/>
              <a:t>‹#›</a:t>
            </a:fld>
            <a:endParaRPr lang="en-US"/>
          </a:p>
        </p:txBody>
      </p:sp>
    </p:spTree>
    <p:extLst>
      <p:ext uri="{BB962C8B-B14F-4D97-AF65-F5344CB8AC3E}">
        <p14:creationId xmlns:p14="http://schemas.microsoft.com/office/powerpoint/2010/main" val="4057590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036" y="218365"/>
            <a:ext cx="6669205" cy="5001904"/>
          </a:xfrm>
          <a:prstGeom prst="rect">
            <a:avLst/>
          </a:prstGeom>
        </p:spPr>
      </p:pic>
      <p:sp>
        <p:nvSpPr>
          <p:cNvPr id="3" name="TextBox 2"/>
          <p:cNvSpPr txBox="1"/>
          <p:nvPr/>
        </p:nvSpPr>
        <p:spPr>
          <a:xfrm>
            <a:off x="204716" y="532263"/>
            <a:ext cx="4640239" cy="1446550"/>
          </a:xfrm>
          <a:prstGeom prst="rect">
            <a:avLst/>
          </a:prstGeom>
          <a:noFill/>
        </p:spPr>
        <p:txBody>
          <a:bodyPr wrap="square" rtlCol="0">
            <a:spAutoFit/>
          </a:bodyPr>
          <a:lstStyle/>
          <a:p>
            <a:r>
              <a:rPr lang="en-US" sz="8800" dirty="0" smtClean="0">
                <a:solidFill>
                  <a:schemeClr val="tx2"/>
                </a:solidFill>
              </a:rPr>
              <a:t>Welcome</a:t>
            </a:r>
            <a:endParaRPr lang="en-US" sz="8800" dirty="0">
              <a:solidFill>
                <a:schemeClr val="tx2"/>
              </a:solidFill>
            </a:endParaRPr>
          </a:p>
        </p:txBody>
      </p:sp>
    </p:spTree>
    <p:extLst>
      <p:ext uri="{BB962C8B-B14F-4D97-AF65-F5344CB8AC3E}">
        <p14:creationId xmlns:p14="http://schemas.microsoft.com/office/powerpoint/2010/main" val="28923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746" y="-68239"/>
            <a:ext cx="6441744" cy="5186149"/>
          </a:xfrm>
          <a:prstGeom prst="rect">
            <a:avLst/>
          </a:prstGeom>
        </p:spPr>
      </p:pic>
      <p:sp>
        <p:nvSpPr>
          <p:cNvPr id="3" name="TextBox 2"/>
          <p:cNvSpPr txBox="1"/>
          <p:nvPr/>
        </p:nvSpPr>
        <p:spPr>
          <a:xfrm>
            <a:off x="619551" y="724953"/>
            <a:ext cx="2402006" cy="923330"/>
          </a:xfrm>
          <a:prstGeom prst="rect">
            <a:avLst/>
          </a:prstGeom>
          <a:noFill/>
        </p:spPr>
        <p:txBody>
          <a:bodyPr wrap="square" rtlCol="0">
            <a:spAutoFit/>
          </a:bodyPr>
          <a:lstStyle/>
          <a:p>
            <a:r>
              <a:rPr lang="en-US" sz="5400" dirty="0" smtClean="0">
                <a:solidFill>
                  <a:srgbClr val="00B050"/>
                </a:solidFill>
                <a:latin typeface="NikoshBAN" panose="02000000000000000000" pitchFamily="2" charset="0"/>
                <a:cs typeface="NikoshBAN" panose="02000000000000000000" pitchFamily="2" charset="0"/>
              </a:rPr>
              <a:t>waste</a:t>
            </a:r>
            <a:endParaRPr lang="en-US" sz="5400" dirty="0">
              <a:solidFill>
                <a:srgbClr val="00B050"/>
              </a:solidFill>
              <a:latin typeface="NikoshBAN" panose="02000000000000000000" pitchFamily="2" charset="0"/>
              <a:cs typeface="NikoshBAN" panose="02000000000000000000" pitchFamily="2" charset="0"/>
            </a:endParaRPr>
          </a:p>
        </p:txBody>
      </p:sp>
      <p:sp>
        <p:nvSpPr>
          <p:cNvPr id="4" name="TextBox 3"/>
          <p:cNvSpPr txBox="1"/>
          <p:nvPr/>
        </p:nvSpPr>
        <p:spPr>
          <a:xfrm>
            <a:off x="9512490" y="601386"/>
            <a:ext cx="3029803" cy="1200329"/>
          </a:xfrm>
          <a:prstGeom prst="rect">
            <a:avLst/>
          </a:prstGeom>
          <a:noFill/>
        </p:spPr>
        <p:txBody>
          <a:bodyPr wrap="square" rtlCol="0">
            <a:spAutoFit/>
          </a:bodyPr>
          <a:lstStyle/>
          <a:p>
            <a:r>
              <a:rPr lang="en-US" sz="7200" dirty="0" smtClean="0">
                <a:solidFill>
                  <a:srgbClr val="00B050"/>
                </a:solidFill>
              </a:rPr>
              <a:t>dirty</a:t>
            </a:r>
            <a:endParaRPr lang="en-US" sz="7200" dirty="0">
              <a:solidFill>
                <a:srgbClr val="00B050"/>
              </a:solidFill>
            </a:endParaRPr>
          </a:p>
        </p:txBody>
      </p:sp>
      <p:sp>
        <p:nvSpPr>
          <p:cNvPr id="5" name="TextBox 4"/>
          <p:cNvSpPr txBox="1"/>
          <p:nvPr/>
        </p:nvSpPr>
        <p:spPr>
          <a:xfrm>
            <a:off x="955344" y="5404513"/>
            <a:ext cx="11450471" cy="707886"/>
          </a:xfrm>
          <a:prstGeom prst="rect">
            <a:avLst/>
          </a:prstGeom>
          <a:noFill/>
        </p:spPr>
        <p:txBody>
          <a:bodyPr wrap="square" rtlCol="0">
            <a:spAutoFit/>
          </a:bodyPr>
          <a:lstStyle/>
          <a:p>
            <a:pPr algn="ctr"/>
            <a:r>
              <a:rPr lang="en-US" sz="4000" dirty="0" smtClean="0">
                <a:solidFill>
                  <a:schemeClr val="accent5"/>
                </a:solidFill>
              </a:rPr>
              <a:t>Our environment is full of waste</a:t>
            </a:r>
            <a:endParaRPr lang="en-US" sz="4000" dirty="0">
              <a:solidFill>
                <a:schemeClr val="accent5"/>
              </a:solidFill>
            </a:endParaRPr>
          </a:p>
        </p:txBody>
      </p:sp>
    </p:spTree>
    <p:extLst>
      <p:ext uri="{BB962C8B-B14F-4D97-AF65-F5344CB8AC3E}">
        <p14:creationId xmlns:p14="http://schemas.microsoft.com/office/powerpoint/2010/main" val="32327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000" fill="hold"/>
                                        <p:tgtEl>
                                          <p:spTgt spid="5"/>
                                        </p:tgtEl>
                                        <p:attrNameLst>
                                          <p:attrName>ppt_w</p:attrName>
                                        </p:attrNameLst>
                                      </p:cBhvr>
                                      <p:tavLst>
                                        <p:tav tm="0">
                                          <p:val>
                                            <p:fltVal val="0"/>
                                          </p:val>
                                        </p:tav>
                                        <p:tav tm="100000">
                                          <p:val>
                                            <p:strVal val="#ppt_w"/>
                                          </p:val>
                                        </p:tav>
                                      </p:tavLst>
                                    </p:anim>
                                    <p:anim calcmode="lin" valueType="num">
                                      <p:cBhvr>
                                        <p:cTn id="31" dur="1000" fill="hold"/>
                                        <p:tgtEl>
                                          <p:spTgt spid="5"/>
                                        </p:tgtEl>
                                        <p:attrNameLst>
                                          <p:attrName>ppt_h</p:attrName>
                                        </p:attrNameLst>
                                      </p:cBhvr>
                                      <p:tavLst>
                                        <p:tav tm="0">
                                          <p:val>
                                            <p:fltVal val="0"/>
                                          </p:val>
                                        </p:tav>
                                        <p:tav tm="100000">
                                          <p:val>
                                            <p:strVal val="#ppt_h"/>
                                          </p:val>
                                        </p:tav>
                                      </p:tavLst>
                                    </p:anim>
                                    <p:anim calcmode="lin" valueType="num">
                                      <p:cBhvr>
                                        <p:cTn id="32" dur="1000" fill="hold"/>
                                        <p:tgtEl>
                                          <p:spTgt spid="5"/>
                                        </p:tgtEl>
                                        <p:attrNameLst>
                                          <p:attrName>style.rotation</p:attrName>
                                        </p:attrNameLst>
                                      </p:cBhvr>
                                      <p:tavLst>
                                        <p:tav tm="0">
                                          <p:val>
                                            <p:fltVal val="90"/>
                                          </p:val>
                                        </p:tav>
                                        <p:tav tm="100000">
                                          <p:val>
                                            <p:fltVal val="0"/>
                                          </p:val>
                                        </p:tav>
                                      </p:tavLst>
                                    </p:anim>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280" y="0"/>
            <a:ext cx="6010198" cy="4510585"/>
          </a:xfrm>
          <a:prstGeom prst="rect">
            <a:avLst/>
          </a:prstGeom>
        </p:spPr>
      </p:pic>
      <p:sp>
        <p:nvSpPr>
          <p:cNvPr id="3" name="TextBox 2"/>
          <p:cNvSpPr txBox="1"/>
          <p:nvPr/>
        </p:nvSpPr>
        <p:spPr>
          <a:xfrm>
            <a:off x="0" y="570788"/>
            <a:ext cx="3534770" cy="707886"/>
          </a:xfrm>
          <a:prstGeom prst="rect">
            <a:avLst/>
          </a:prstGeom>
          <a:noFill/>
        </p:spPr>
        <p:txBody>
          <a:bodyPr wrap="square" rtlCol="0">
            <a:spAutoFit/>
          </a:bodyPr>
          <a:lstStyle/>
          <a:p>
            <a:r>
              <a:rPr lang="en-US" sz="4000" dirty="0" smtClean="0">
                <a:solidFill>
                  <a:schemeClr val="accent1">
                    <a:lumMod val="75000"/>
                  </a:schemeClr>
                </a:solidFill>
                <a:latin typeface="NikoshBAN" panose="02000000000000000000" pitchFamily="2" charset="0"/>
                <a:cs typeface="NikoshBAN" panose="02000000000000000000" pitchFamily="2" charset="0"/>
              </a:rPr>
              <a:t>environment</a:t>
            </a:r>
            <a:endParaRPr lang="en-US" sz="4000" dirty="0">
              <a:solidFill>
                <a:schemeClr val="accent1">
                  <a:lumMod val="75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9280478" y="760958"/>
            <a:ext cx="3111690" cy="1323439"/>
          </a:xfrm>
          <a:prstGeom prst="rect">
            <a:avLst/>
          </a:prstGeom>
          <a:noFill/>
        </p:spPr>
        <p:txBody>
          <a:bodyPr wrap="square" rtlCol="0">
            <a:spAutoFit/>
          </a:bodyPr>
          <a:lstStyle/>
          <a:p>
            <a:r>
              <a:rPr lang="en-US" sz="4000" dirty="0" smtClean="0">
                <a:solidFill>
                  <a:schemeClr val="accent5"/>
                </a:solidFill>
                <a:latin typeface="NikoshBAN" panose="02000000000000000000" pitchFamily="2" charset="0"/>
                <a:cs typeface="NikoshBAN" panose="02000000000000000000" pitchFamily="2" charset="0"/>
              </a:rPr>
              <a:t>The area of our locality</a:t>
            </a:r>
            <a:endParaRPr lang="en-US" sz="4000" dirty="0">
              <a:solidFill>
                <a:schemeClr val="accent5"/>
              </a:solidFill>
              <a:latin typeface="NikoshBAN" panose="02000000000000000000" pitchFamily="2" charset="0"/>
              <a:cs typeface="NikoshBAN" panose="02000000000000000000" pitchFamily="2" charset="0"/>
            </a:endParaRPr>
          </a:p>
        </p:txBody>
      </p:sp>
      <p:sp>
        <p:nvSpPr>
          <p:cNvPr id="5" name="TextBox 4"/>
          <p:cNvSpPr txBox="1"/>
          <p:nvPr/>
        </p:nvSpPr>
        <p:spPr>
          <a:xfrm>
            <a:off x="791569" y="5357099"/>
            <a:ext cx="10645254" cy="1446550"/>
          </a:xfrm>
          <a:prstGeom prst="rect">
            <a:avLst/>
          </a:prstGeom>
          <a:noFill/>
        </p:spPr>
        <p:txBody>
          <a:bodyPr wrap="square" rtlCol="0">
            <a:spAutoFit/>
          </a:bodyPr>
          <a:lstStyle/>
          <a:p>
            <a:pPr algn="ctr"/>
            <a:r>
              <a:rPr lang="en-US" sz="4400" dirty="0" smtClean="0">
                <a:solidFill>
                  <a:srgbClr val="00B050"/>
                </a:solidFill>
                <a:latin typeface="NikoshBAN" panose="02000000000000000000" pitchFamily="2" charset="0"/>
                <a:cs typeface="NikoshBAN" panose="02000000000000000000" pitchFamily="2" charset="0"/>
              </a:rPr>
              <a:t>We want to live in a clear environment</a:t>
            </a:r>
            <a:endParaRPr lang="en-US" sz="4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236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p:cTn id="2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431" y="-27296"/>
            <a:ext cx="8239618" cy="4844955"/>
          </a:xfrm>
          <a:prstGeom prst="rect">
            <a:avLst/>
          </a:prstGeom>
        </p:spPr>
      </p:pic>
      <p:sp>
        <p:nvSpPr>
          <p:cNvPr id="3" name="TextBox 2"/>
          <p:cNvSpPr txBox="1"/>
          <p:nvPr/>
        </p:nvSpPr>
        <p:spPr>
          <a:xfrm>
            <a:off x="242162" y="531926"/>
            <a:ext cx="3084394" cy="923330"/>
          </a:xfrm>
          <a:prstGeom prst="rect">
            <a:avLst/>
          </a:prstGeom>
          <a:noFill/>
        </p:spPr>
        <p:txBody>
          <a:bodyPr wrap="square" rtlCol="0">
            <a:spAutoFit/>
          </a:bodyPr>
          <a:lstStyle/>
          <a:p>
            <a:r>
              <a:rPr lang="en-US" sz="5400" dirty="0" smtClean="0">
                <a:solidFill>
                  <a:srgbClr val="00B050"/>
                </a:solidFill>
                <a:latin typeface="NikoshBAN" panose="02000000000000000000" pitchFamily="2" charset="0"/>
                <a:cs typeface="NikoshBAN" panose="02000000000000000000" pitchFamily="2" charset="0"/>
              </a:rPr>
              <a:t>clear</a:t>
            </a:r>
            <a:endParaRPr lang="en-US" sz="5400" dirty="0">
              <a:solidFill>
                <a:srgbClr val="00B050"/>
              </a:solidFill>
              <a:latin typeface="NikoshBAN" panose="02000000000000000000" pitchFamily="2" charset="0"/>
              <a:cs typeface="NikoshBAN" panose="02000000000000000000" pitchFamily="2" charset="0"/>
            </a:endParaRPr>
          </a:p>
        </p:txBody>
      </p:sp>
      <p:sp>
        <p:nvSpPr>
          <p:cNvPr id="5" name="TextBox 4"/>
          <p:cNvSpPr txBox="1"/>
          <p:nvPr/>
        </p:nvSpPr>
        <p:spPr>
          <a:xfrm>
            <a:off x="1537171" y="5235516"/>
            <a:ext cx="9526137" cy="1015663"/>
          </a:xfrm>
          <a:prstGeom prst="rect">
            <a:avLst/>
          </a:prstGeom>
          <a:noFill/>
        </p:spPr>
        <p:txBody>
          <a:bodyPr wrap="square" rtlCol="0">
            <a:spAutoFit/>
          </a:bodyPr>
          <a:lstStyle/>
          <a:p>
            <a:pPr algn="ctr"/>
            <a:r>
              <a:rPr lang="en-US" sz="6000" dirty="0" smtClean="0">
                <a:solidFill>
                  <a:schemeClr val="accent6">
                    <a:lumMod val="75000"/>
                  </a:schemeClr>
                </a:solidFill>
              </a:rPr>
              <a:t>It is a clear environment</a:t>
            </a:r>
            <a:endParaRPr lang="en-US" sz="6000" dirty="0">
              <a:solidFill>
                <a:schemeClr val="accent6">
                  <a:lumMod val="75000"/>
                </a:schemeClr>
              </a:solidFill>
            </a:endParaRPr>
          </a:p>
        </p:txBody>
      </p:sp>
      <p:sp>
        <p:nvSpPr>
          <p:cNvPr id="6" name="Rectangle 5"/>
          <p:cNvSpPr/>
          <p:nvPr/>
        </p:nvSpPr>
        <p:spPr>
          <a:xfrm>
            <a:off x="10420049" y="390561"/>
            <a:ext cx="1635384" cy="923330"/>
          </a:xfrm>
          <a:prstGeom prst="rect">
            <a:avLst/>
          </a:prstGeom>
        </p:spPr>
        <p:txBody>
          <a:bodyPr wrap="none">
            <a:spAutoFit/>
          </a:bodyPr>
          <a:lstStyle/>
          <a:p>
            <a:r>
              <a:rPr lang="en-US" sz="5400" dirty="0">
                <a:solidFill>
                  <a:srgbClr val="00B050"/>
                </a:solidFill>
                <a:latin typeface="NikoshBAN" panose="02000000000000000000" pitchFamily="2" charset="0"/>
                <a:cs typeface="NikoshBAN" panose="02000000000000000000" pitchFamily="2" charset="0"/>
              </a:rPr>
              <a:t>nice</a:t>
            </a:r>
          </a:p>
        </p:txBody>
      </p:sp>
    </p:spTree>
    <p:extLst>
      <p:ext uri="{BB962C8B-B14F-4D97-AF65-F5344CB8AC3E}">
        <p14:creationId xmlns:p14="http://schemas.microsoft.com/office/powerpoint/2010/main" val="13408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2030" y="3766782"/>
            <a:ext cx="8493456" cy="763303"/>
          </a:xfrm>
        </p:spPr>
        <p:txBody>
          <a:bodyPr>
            <a:normAutofit fontScale="90000"/>
          </a:bodyPr>
          <a:lstStyle/>
          <a:p>
            <a:pPr algn="l"/>
            <a:r>
              <a:rPr lang="en-US" sz="3600" dirty="0" smtClean="0">
                <a:ln>
                  <a:solidFill>
                    <a:srgbClr val="00B050"/>
                  </a:solidFill>
                </a:ln>
                <a:latin typeface="NikoshBAN" panose="02000000000000000000" pitchFamily="2" charset="0"/>
                <a:cs typeface="NikoshBAN" panose="02000000000000000000" pitchFamily="2" charset="0"/>
              </a:rPr>
              <a:t>True/False</a:t>
            </a:r>
            <a:br>
              <a:rPr lang="en-US" sz="3600" dirty="0" smtClean="0">
                <a:ln>
                  <a:solidFill>
                    <a:srgbClr val="00B050"/>
                  </a:solidFill>
                </a:ln>
                <a:latin typeface="NikoshBAN" panose="02000000000000000000" pitchFamily="2" charset="0"/>
                <a:cs typeface="NikoshBAN" panose="02000000000000000000" pitchFamily="2" charset="0"/>
              </a:rPr>
            </a:br>
            <a:r>
              <a:rPr lang="en-US" sz="3600" dirty="0" smtClean="0">
                <a:ln>
                  <a:solidFill>
                    <a:srgbClr val="00B050"/>
                  </a:solidFill>
                </a:ln>
                <a:latin typeface="NikoshBAN" panose="02000000000000000000" pitchFamily="2" charset="0"/>
                <a:cs typeface="NikoshBAN" panose="02000000000000000000" pitchFamily="2" charset="0"/>
              </a:rPr>
              <a:t>(i)Our environment is full of smoke.</a:t>
            </a:r>
            <a:br>
              <a:rPr lang="en-US" sz="3600" dirty="0" smtClean="0">
                <a:ln>
                  <a:solidFill>
                    <a:srgbClr val="00B050"/>
                  </a:solidFill>
                </a:ln>
                <a:latin typeface="NikoshBAN" panose="02000000000000000000" pitchFamily="2" charset="0"/>
                <a:cs typeface="NikoshBAN" panose="02000000000000000000" pitchFamily="2" charset="0"/>
              </a:rPr>
            </a:br>
            <a:r>
              <a:rPr lang="en-US" sz="3600" dirty="0" smtClean="0">
                <a:ln>
                  <a:solidFill>
                    <a:srgbClr val="00B050"/>
                  </a:solidFill>
                </a:ln>
                <a:latin typeface="NikoshBAN" panose="02000000000000000000" pitchFamily="2" charset="0"/>
                <a:cs typeface="NikoshBAN" panose="02000000000000000000" pitchFamily="2" charset="0"/>
              </a:rPr>
              <a:t>(ii)Dinajpur is free from environment pollution.</a:t>
            </a:r>
            <a:br>
              <a:rPr lang="en-US" sz="3600" dirty="0" smtClean="0">
                <a:ln>
                  <a:solidFill>
                    <a:srgbClr val="00B050"/>
                  </a:solidFill>
                </a:ln>
                <a:latin typeface="NikoshBAN" panose="02000000000000000000" pitchFamily="2" charset="0"/>
                <a:cs typeface="NikoshBAN" panose="02000000000000000000" pitchFamily="2" charset="0"/>
              </a:rPr>
            </a:br>
            <a:r>
              <a:rPr lang="en-US" sz="3600" dirty="0" smtClean="0">
                <a:ln>
                  <a:solidFill>
                    <a:srgbClr val="00B050"/>
                  </a:solidFill>
                </a:ln>
                <a:latin typeface="NikoshBAN" panose="02000000000000000000" pitchFamily="2" charset="0"/>
                <a:cs typeface="NikoshBAN" panose="02000000000000000000" pitchFamily="2" charset="0"/>
              </a:rPr>
              <a:t>(iii)Environment pollution makes our life unpleasant.</a:t>
            </a:r>
            <a:r>
              <a:rPr lang="en-US" sz="5400" dirty="0" smtClean="0">
                <a:latin typeface="NikoshBAN" panose="02000000000000000000" pitchFamily="2" charset="0"/>
                <a:cs typeface="NikoshBAN" panose="02000000000000000000" pitchFamily="2" charset="0"/>
              </a:rPr>
              <a:t/>
            </a:r>
            <a:br>
              <a:rPr lang="en-US" sz="5400" dirty="0" smtClean="0">
                <a:latin typeface="NikoshBAN" panose="02000000000000000000" pitchFamily="2" charset="0"/>
                <a:cs typeface="NikoshBAN" panose="02000000000000000000" pitchFamily="2" charset="0"/>
              </a:rPr>
            </a:br>
            <a:r>
              <a:rPr lang="en-US" sz="3100" dirty="0" smtClean="0">
                <a:ln>
                  <a:solidFill>
                    <a:srgbClr val="00B050"/>
                  </a:solidFill>
                </a:ln>
                <a:latin typeface="NikoshBAN" panose="02000000000000000000" pitchFamily="2" charset="0"/>
                <a:cs typeface="NikoshBAN" panose="02000000000000000000" pitchFamily="2" charset="0"/>
              </a:rPr>
              <a:t>(</a:t>
            </a:r>
            <a:r>
              <a:rPr lang="en-US" sz="3600" dirty="0" smtClean="0">
                <a:ln>
                  <a:solidFill>
                    <a:srgbClr val="00B050"/>
                  </a:solidFill>
                </a:ln>
                <a:latin typeface="NikoshBAN" panose="02000000000000000000" pitchFamily="2" charset="0"/>
                <a:cs typeface="NikoshBAN" panose="02000000000000000000" pitchFamily="2" charset="0"/>
              </a:rPr>
              <a:t>iv)pollution is not caused by fire.</a:t>
            </a:r>
            <a:br>
              <a:rPr lang="en-US" sz="3600" dirty="0" smtClean="0">
                <a:ln>
                  <a:solidFill>
                    <a:srgbClr val="00B050"/>
                  </a:solidFill>
                </a:ln>
                <a:latin typeface="NikoshBAN" panose="02000000000000000000" pitchFamily="2" charset="0"/>
                <a:cs typeface="NikoshBAN" panose="02000000000000000000" pitchFamily="2" charset="0"/>
              </a:rPr>
            </a:br>
            <a:r>
              <a:rPr lang="en-US" sz="3600" dirty="0" smtClean="0">
                <a:ln>
                  <a:solidFill>
                    <a:srgbClr val="00B050"/>
                  </a:solidFill>
                </a:ln>
                <a:latin typeface="NikoshBAN" panose="02000000000000000000" pitchFamily="2" charset="0"/>
                <a:cs typeface="NikoshBAN" panose="02000000000000000000" pitchFamily="2" charset="0"/>
              </a:rPr>
              <a:t>(v)Man makes fire to cook food thus pollutes ai</a:t>
            </a:r>
            <a:r>
              <a:rPr lang="en-US" sz="3600" dirty="0" smtClean="0">
                <a:ln>
                  <a:solidFill>
                    <a:srgbClr val="00B050"/>
                  </a:solidFill>
                </a:ln>
              </a:rPr>
              <a:t>r</a:t>
            </a:r>
            <a:endParaRPr lang="en-US" sz="3600" dirty="0">
              <a:ln>
                <a:solidFill>
                  <a:srgbClr val="00B050"/>
                </a:solidFill>
              </a:ln>
            </a:endParaRPr>
          </a:p>
        </p:txBody>
      </p:sp>
      <p:sp>
        <p:nvSpPr>
          <p:cNvPr id="3" name="Subtitle 2"/>
          <p:cNvSpPr>
            <a:spLocks noGrp="1"/>
          </p:cNvSpPr>
          <p:nvPr>
            <p:ph type="subTitle" idx="1"/>
          </p:nvPr>
        </p:nvSpPr>
        <p:spPr>
          <a:xfrm>
            <a:off x="1210101" y="4859922"/>
            <a:ext cx="9144000" cy="2988860"/>
          </a:xfrm>
        </p:spPr>
        <p:txBody>
          <a:bodyPr>
            <a:normAutofit/>
          </a:bodyPr>
          <a:lstStyle/>
          <a:p>
            <a:pPr algn="l"/>
            <a:r>
              <a:rPr lang="en-US" sz="2800" b="1" dirty="0" smtClean="0">
                <a:ln>
                  <a:solidFill>
                    <a:schemeClr val="accent1">
                      <a:lumMod val="75000"/>
                    </a:schemeClr>
                  </a:solidFill>
                </a:ln>
                <a:latin typeface="NikoshBAN" panose="02000000000000000000" pitchFamily="2" charset="0"/>
                <a:cs typeface="NikoshBAN" panose="02000000000000000000" pitchFamily="2" charset="0"/>
              </a:rPr>
              <a:t>.Write a summary with the help of the following words…..</a:t>
            </a:r>
          </a:p>
          <a:p>
            <a:pPr algn="l"/>
            <a:r>
              <a:rPr lang="en-US" sz="2800" b="1" dirty="0" smtClean="0">
                <a:ln>
                  <a:solidFill>
                    <a:schemeClr val="accent1">
                      <a:lumMod val="75000"/>
                    </a:schemeClr>
                  </a:solidFill>
                </a:ln>
                <a:latin typeface="NikoshBAN" panose="02000000000000000000" pitchFamily="2" charset="0"/>
                <a:cs typeface="NikoshBAN" panose="02000000000000000000" pitchFamily="2" charset="0"/>
              </a:rPr>
              <a:t>pollution,change ,smoke ,dirty,environment</a:t>
            </a:r>
            <a:endParaRPr lang="en-US" sz="2800" b="1" dirty="0">
              <a:ln>
                <a:solidFill>
                  <a:schemeClr val="accent1">
                    <a:lumMod val="75000"/>
                  </a:schemeClr>
                </a:solidFill>
              </a:ln>
              <a:latin typeface="NikoshBAN" panose="02000000000000000000" pitchFamily="2" charset="0"/>
              <a:cs typeface="NikoshBAN" panose="02000000000000000000" pitchFamily="2" charset="0"/>
            </a:endParaRPr>
          </a:p>
        </p:txBody>
      </p:sp>
      <p:sp>
        <p:nvSpPr>
          <p:cNvPr id="4" name="TextBox 3"/>
          <p:cNvSpPr txBox="1"/>
          <p:nvPr/>
        </p:nvSpPr>
        <p:spPr>
          <a:xfrm>
            <a:off x="4722126" y="0"/>
            <a:ext cx="5281683" cy="769441"/>
          </a:xfrm>
          <a:prstGeom prst="rect">
            <a:avLst/>
          </a:prstGeom>
          <a:noFill/>
        </p:spPr>
        <p:txBody>
          <a:bodyPr wrap="square" rtlCol="0">
            <a:spAutoFit/>
          </a:bodyPr>
          <a:lstStyle/>
          <a:p>
            <a:r>
              <a:rPr lang="en-US" sz="4400" dirty="0" smtClean="0">
                <a:solidFill>
                  <a:schemeClr val="accent6"/>
                </a:solidFill>
              </a:rPr>
              <a:t>Group Work</a:t>
            </a:r>
            <a:r>
              <a:rPr lang="en-US" dirty="0" smtClean="0"/>
              <a:t>:</a:t>
            </a:r>
            <a:endParaRPr lang="en-US" dirty="0"/>
          </a:p>
        </p:txBody>
      </p:sp>
      <p:sp>
        <p:nvSpPr>
          <p:cNvPr id="5" name="TextBox 4"/>
          <p:cNvSpPr txBox="1"/>
          <p:nvPr/>
        </p:nvSpPr>
        <p:spPr>
          <a:xfrm>
            <a:off x="527713" y="482838"/>
            <a:ext cx="918949" cy="1015663"/>
          </a:xfrm>
          <a:prstGeom prst="rect">
            <a:avLst/>
          </a:prstGeom>
          <a:noFill/>
        </p:spPr>
        <p:txBody>
          <a:bodyPr wrap="square" rtlCol="0">
            <a:spAutoFit/>
          </a:bodyPr>
          <a:lstStyle/>
          <a:p>
            <a:r>
              <a:rPr lang="en-US" sz="6000" dirty="0" smtClean="0">
                <a:solidFill>
                  <a:schemeClr val="accent6"/>
                </a:solidFill>
              </a:rPr>
              <a:t>1.</a:t>
            </a:r>
            <a:endParaRPr lang="en-US" sz="6000" dirty="0">
              <a:solidFill>
                <a:schemeClr val="accent6"/>
              </a:solidFill>
            </a:endParaRPr>
          </a:p>
        </p:txBody>
      </p:sp>
      <p:sp>
        <p:nvSpPr>
          <p:cNvPr id="6" name="TextBox 5"/>
          <p:cNvSpPr txBox="1"/>
          <p:nvPr/>
        </p:nvSpPr>
        <p:spPr>
          <a:xfrm>
            <a:off x="736978" y="4627910"/>
            <a:ext cx="709684" cy="830997"/>
          </a:xfrm>
          <a:prstGeom prst="rect">
            <a:avLst/>
          </a:prstGeom>
          <a:noFill/>
        </p:spPr>
        <p:txBody>
          <a:bodyPr wrap="square" rtlCol="0">
            <a:spAutoFit/>
          </a:bodyPr>
          <a:lstStyle/>
          <a:p>
            <a:r>
              <a:rPr lang="en-US" sz="4800" dirty="0" smtClean="0">
                <a:solidFill>
                  <a:srgbClr val="0070C0"/>
                </a:solidFill>
              </a:rPr>
              <a:t>2</a:t>
            </a:r>
            <a:endParaRPr lang="en-US" sz="4800" dirty="0">
              <a:solidFill>
                <a:srgbClr val="0070C0"/>
              </a:solidFill>
            </a:endParaRPr>
          </a:p>
        </p:txBody>
      </p:sp>
    </p:spTree>
    <p:extLst>
      <p:ext uri="{BB962C8B-B14F-4D97-AF65-F5344CB8AC3E}">
        <p14:creationId xmlns:p14="http://schemas.microsoft.com/office/powerpoint/2010/main" val="12344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heel(1)">
                                      <p:cBhvr>
                                        <p:cTn id="15" dur="2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heel(1)">
                                      <p:cBhvr>
                                        <p:cTn id="28" dur="20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 calcmode="lin" valueType="num">
                                      <p:cBhvr>
                                        <p:cTn id="3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0" end="0"/>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B050"/>
                </a:solidFill>
                <a:latin typeface="NikoshBAN" panose="02000000000000000000" pitchFamily="2" charset="0"/>
                <a:cs typeface="NikoshBAN" panose="02000000000000000000" pitchFamily="2" charset="0"/>
              </a:rPr>
              <a:t>Evaluation</a:t>
            </a:r>
            <a:r>
              <a:rPr lang="en-US" dirty="0" smtClean="0"/>
              <a:t>:</a:t>
            </a:r>
            <a:endParaRPr lang="en-US" dirty="0"/>
          </a:p>
        </p:txBody>
      </p:sp>
      <p:sp>
        <p:nvSpPr>
          <p:cNvPr id="3" name="Subtitle 2"/>
          <p:cNvSpPr>
            <a:spLocks noGrp="1"/>
          </p:cNvSpPr>
          <p:nvPr>
            <p:ph type="subTitle" idx="1"/>
          </p:nvPr>
        </p:nvSpPr>
        <p:spPr/>
        <p:txBody>
          <a:bodyPr/>
          <a:lstStyle/>
          <a:p>
            <a:pPr marL="514350" indent="-514350" algn="l">
              <a:buAutoNum type="romanLcParenBoth"/>
            </a:pPr>
            <a:r>
              <a:rPr lang="en-US" b="1" dirty="0" smtClean="0">
                <a:solidFill>
                  <a:schemeClr val="accent6">
                    <a:lumMod val="75000"/>
                  </a:schemeClr>
                </a:solidFill>
                <a:latin typeface="NikoshBAN" panose="02000000000000000000" pitchFamily="2" charset="0"/>
                <a:cs typeface="NikoshBAN" panose="02000000000000000000" pitchFamily="2" charset="0"/>
              </a:rPr>
              <a:t>What do you know about environment pollution?</a:t>
            </a:r>
          </a:p>
          <a:p>
            <a:pPr marL="514350" indent="-514350">
              <a:buAutoNum type="romanLcParenBoth"/>
            </a:pPr>
            <a:r>
              <a:rPr lang="en-US" b="1" dirty="0" smtClean="0">
                <a:solidFill>
                  <a:schemeClr val="accent6">
                    <a:lumMod val="75000"/>
                  </a:schemeClr>
                </a:solidFill>
                <a:latin typeface="NikoshBAN" panose="02000000000000000000" pitchFamily="2" charset="0"/>
                <a:cs typeface="NikoshBAN" panose="02000000000000000000" pitchFamily="2" charset="0"/>
              </a:rPr>
              <a:t>What should we do to make our environment neat and clean?</a:t>
            </a:r>
            <a:endParaRPr lang="en-US" b="1" dirty="0">
              <a:solidFill>
                <a:schemeClr val="accent6">
                  <a:lumMod val="75000"/>
                </a:schemeClr>
              </a:solidFill>
              <a:latin typeface="NikoshBAN" panose="02000000000000000000" pitchFamily="2" charset="0"/>
              <a:cs typeface="NikoshBAN" panose="02000000000000000000" pitchFamily="2" charset="0"/>
            </a:endParaRPr>
          </a:p>
        </p:txBody>
      </p:sp>
      <p:sp>
        <p:nvSpPr>
          <p:cNvPr id="4" name="Subtitle 2"/>
          <p:cNvSpPr txBox="1">
            <a:spLocks/>
          </p:cNvSpPr>
          <p:nvPr/>
        </p:nvSpPr>
        <p:spPr>
          <a:xfrm>
            <a:off x="2028966" y="3509963"/>
            <a:ext cx="9144000" cy="47905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n>
                <a:solidFill>
                  <a:schemeClr val="accent1">
                    <a:lumMod val="75000"/>
                  </a:schemeClr>
                </a:solidFill>
              </a:ln>
            </a:endParaRPr>
          </a:p>
        </p:txBody>
      </p:sp>
    </p:spTree>
    <p:extLst>
      <p:ext uri="{BB962C8B-B14F-4D97-AF65-F5344CB8AC3E}">
        <p14:creationId xmlns:p14="http://schemas.microsoft.com/office/powerpoint/2010/main" val="390438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065" y="1299784"/>
            <a:ext cx="9144000" cy="2387600"/>
          </a:xfrm>
        </p:spPr>
        <p:txBody>
          <a:bodyPr/>
          <a:lstStyle/>
          <a:p>
            <a:r>
              <a:rPr lang="en-US" smtClean="0">
                <a:solidFill>
                  <a:srgbClr val="00B050"/>
                </a:solidFill>
                <a:latin typeface="NikoshBAN" panose="02000000000000000000" pitchFamily="2" charset="0"/>
                <a:cs typeface="NikoshBAN" panose="02000000000000000000" pitchFamily="2" charset="0"/>
              </a:rPr>
              <a:t>Home work</a:t>
            </a:r>
            <a:endParaRPr lang="en-US" dirty="0">
              <a:solidFill>
                <a:srgbClr val="00B05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1524000" y="4858602"/>
            <a:ext cx="9144000" cy="1542197"/>
          </a:xfrm>
        </p:spPr>
        <p:txBody>
          <a:bodyPr>
            <a:normAutofit/>
          </a:bodyPr>
          <a:lstStyle/>
          <a:p>
            <a:r>
              <a:rPr lang="en-US" sz="3600" dirty="0" smtClean="0">
                <a:solidFill>
                  <a:schemeClr val="accent6"/>
                </a:solidFill>
              </a:rPr>
              <a:t>Write a short paragraph about the “Environment pollution’’ o</a:t>
            </a:r>
            <a:r>
              <a:rPr lang="en-US" sz="4000" dirty="0" smtClean="0">
                <a:solidFill>
                  <a:schemeClr val="accent6"/>
                </a:solidFill>
              </a:rPr>
              <a:t>f</a:t>
            </a:r>
            <a:r>
              <a:rPr lang="en-US" dirty="0" smtClean="0">
                <a:solidFill>
                  <a:schemeClr val="accent6"/>
                </a:solidFill>
              </a:rPr>
              <a:t> </a:t>
            </a:r>
            <a:r>
              <a:rPr lang="en-US" sz="3600" dirty="0" smtClean="0">
                <a:solidFill>
                  <a:schemeClr val="accent6"/>
                </a:solidFill>
              </a:rPr>
              <a:t>your locality.</a:t>
            </a:r>
            <a:endParaRPr lang="en-US" sz="3600" dirty="0">
              <a:solidFill>
                <a:schemeClr val="accent6"/>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263" y="-136478"/>
            <a:ext cx="4139604" cy="4278573"/>
          </a:xfrm>
          <a:prstGeom prst="rect">
            <a:avLst/>
          </a:prstGeom>
        </p:spPr>
      </p:pic>
    </p:spTree>
    <p:extLst>
      <p:ext uri="{BB962C8B-B14F-4D97-AF65-F5344CB8AC3E}">
        <p14:creationId xmlns:p14="http://schemas.microsoft.com/office/powerpoint/2010/main" val="213797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575" y="68238"/>
            <a:ext cx="6288952" cy="4710644"/>
          </a:xfrm>
          <a:prstGeom prst="rect">
            <a:avLst/>
          </a:prstGeom>
        </p:spPr>
      </p:pic>
      <p:sp>
        <p:nvSpPr>
          <p:cNvPr id="3" name="TextBox 2"/>
          <p:cNvSpPr txBox="1"/>
          <p:nvPr/>
        </p:nvSpPr>
        <p:spPr>
          <a:xfrm>
            <a:off x="3835020" y="5261045"/>
            <a:ext cx="6892119" cy="830997"/>
          </a:xfrm>
          <a:prstGeom prst="rect">
            <a:avLst/>
          </a:prstGeom>
          <a:noFill/>
        </p:spPr>
        <p:txBody>
          <a:bodyPr wrap="square" rtlCol="0">
            <a:spAutoFit/>
          </a:bodyPr>
          <a:lstStyle/>
          <a:p>
            <a:r>
              <a:rPr lang="en-US" sz="4800" dirty="0" smtClean="0">
                <a:ln>
                  <a:solidFill>
                    <a:srgbClr val="00B050"/>
                  </a:solidFill>
                </a:ln>
                <a:latin typeface="NikoshBAN" panose="02000000000000000000" pitchFamily="2" charset="0"/>
                <a:cs typeface="NikoshBAN" panose="02000000000000000000" pitchFamily="2" charset="0"/>
              </a:rPr>
              <a:t>Thanks everybody</a:t>
            </a:r>
            <a:endParaRPr lang="en-US" sz="4800" dirty="0">
              <a:ln>
                <a:solidFill>
                  <a:srgbClr val="00B050"/>
                </a:solidFill>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826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4525" y="641445"/>
            <a:ext cx="10563368" cy="2062103"/>
          </a:xfrm>
          <a:prstGeom prst="rect">
            <a:avLst/>
          </a:prstGeom>
          <a:noFill/>
        </p:spPr>
        <p:txBody>
          <a:bodyPr wrap="square" rtlCol="0">
            <a:spAutoFit/>
          </a:bodyPr>
          <a:lstStyle/>
          <a:p>
            <a:r>
              <a:rPr lang="en-US" sz="3200" dirty="0" smtClean="0">
                <a:solidFill>
                  <a:srgbClr val="00B050"/>
                </a:solidFill>
                <a:latin typeface="NikoshBAN" panose="02000000000000000000" pitchFamily="2" charset="0"/>
                <a:cs typeface="NikoshBAN" panose="02000000000000000000" pitchFamily="2" charset="0"/>
              </a:rPr>
              <a:t>Md. Moazzem Hossain</a:t>
            </a:r>
          </a:p>
          <a:p>
            <a:r>
              <a:rPr lang="en-US" sz="3200" dirty="0" smtClean="0">
                <a:solidFill>
                  <a:srgbClr val="00B050"/>
                </a:solidFill>
                <a:latin typeface="NikoshBAN" panose="02000000000000000000" pitchFamily="2" charset="0"/>
                <a:cs typeface="NikoshBAN" panose="02000000000000000000" pitchFamily="2" charset="0"/>
              </a:rPr>
              <a:t>Lecturer (English)</a:t>
            </a:r>
          </a:p>
          <a:p>
            <a:r>
              <a:rPr lang="en-US" sz="3200" dirty="0" smtClean="0">
                <a:solidFill>
                  <a:srgbClr val="00B050"/>
                </a:solidFill>
                <a:latin typeface="NikoshBAN" panose="02000000000000000000" pitchFamily="2" charset="0"/>
                <a:cs typeface="NikoshBAN" panose="02000000000000000000" pitchFamily="2" charset="0"/>
              </a:rPr>
              <a:t>Dinajpur Balika Alim Madrasah( Nimnogor, Balubari) Sadar Dinajpur</a:t>
            </a:r>
            <a:endParaRPr lang="en-US" sz="3200" dirty="0">
              <a:solidFill>
                <a:srgbClr val="00B050"/>
              </a:solidFill>
              <a:latin typeface="NikoshBAN" panose="02000000000000000000" pitchFamily="2" charset="0"/>
              <a:cs typeface="NikoshBAN" panose="02000000000000000000" pitchFamily="2" charset="0"/>
            </a:endParaRPr>
          </a:p>
        </p:txBody>
      </p:sp>
      <p:sp>
        <p:nvSpPr>
          <p:cNvPr id="3" name="TextBox 2"/>
          <p:cNvSpPr txBox="1"/>
          <p:nvPr/>
        </p:nvSpPr>
        <p:spPr>
          <a:xfrm>
            <a:off x="5500048" y="3398293"/>
            <a:ext cx="6127845" cy="1938992"/>
          </a:xfrm>
          <a:prstGeom prst="rect">
            <a:avLst/>
          </a:prstGeom>
          <a:noFill/>
        </p:spPr>
        <p:txBody>
          <a:bodyPr wrap="square" rtlCol="0">
            <a:spAutoFit/>
          </a:bodyPr>
          <a:lstStyle/>
          <a:p>
            <a:r>
              <a:rPr lang="en-US" sz="4800" dirty="0" smtClean="0">
                <a:solidFill>
                  <a:srgbClr val="7030A0"/>
                </a:solidFill>
              </a:rPr>
              <a:t>Sub:Eng-1</a:t>
            </a:r>
            <a:r>
              <a:rPr lang="en-US" sz="4800" baseline="30000" dirty="0" smtClean="0">
                <a:solidFill>
                  <a:srgbClr val="7030A0"/>
                </a:solidFill>
              </a:rPr>
              <a:t>st</a:t>
            </a:r>
            <a:r>
              <a:rPr lang="en-US" sz="4800" dirty="0" smtClean="0">
                <a:solidFill>
                  <a:srgbClr val="7030A0"/>
                </a:solidFill>
              </a:rPr>
              <a:t> paper</a:t>
            </a:r>
          </a:p>
          <a:p>
            <a:r>
              <a:rPr lang="en-US" sz="3600" dirty="0" smtClean="0">
                <a:solidFill>
                  <a:srgbClr val="7030A0"/>
                </a:solidFill>
                <a:latin typeface="NikoshBAN" panose="02000000000000000000" pitchFamily="2" charset="0"/>
                <a:cs typeface="NikoshBAN" panose="02000000000000000000" pitchFamily="2" charset="0"/>
              </a:rPr>
              <a:t>Class:nine</a:t>
            </a:r>
          </a:p>
          <a:p>
            <a:r>
              <a:rPr lang="en-US" sz="3600" dirty="0" smtClean="0">
                <a:solidFill>
                  <a:srgbClr val="7030A0"/>
                </a:solidFill>
              </a:rPr>
              <a:t>Dinajpur Balika Alim Madrasah</a:t>
            </a:r>
            <a:endParaRPr lang="en-US" sz="3600" dirty="0">
              <a:solidFill>
                <a:srgbClr val="7030A0"/>
              </a:solidFill>
            </a:endParaRPr>
          </a:p>
        </p:txBody>
      </p:sp>
    </p:spTree>
    <p:extLst>
      <p:ext uri="{BB962C8B-B14F-4D97-AF65-F5344CB8AC3E}">
        <p14:creationId xmlns:p14="http://schemas.microsoft.com/office/powerpoint/2010/main" val="230989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circle(in)">
                                      <p:cBhvr>
                                        <p:cTn id="27" dur="2000"/>
                                        <p:tgtEl>
                                          <p:spTgt spid="3">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circle(in)">
                                      <p:cBhvr>
                                        <p:cTn id="30" dur="2000"/>
                                        <p:tgtEl>
                                          <p:spTgt spid="3">
                                            <p:txEl>
                                              <p:pRg st="1" end="1"/>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circle(in)">
                                      <p:cBhvr>
                                        <p:cTn id="3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ln>
                  <a:solidFill>
                    <a:srgbClr val="7030A0"/>
                  </a:solidFill>
                </a:ln>
              </a:rPr>
              <a:t/>
            </a:r>
            <a:br>
              <a:rPr lang="en-US" sz="4400" dirty="0" smtClean="0">
                <a:ln>
                  <a:solidFill>
                    <a:srgbClr val="7030A0"/>
                  </a:solidFill>
                </a:ln>
              </a:rPr>
            </a:br>
            <a:endParaRPr lang="en-US" sz="4400" dirty="0">
              <a:ln>
                <a:solidFill>
                  <a:srgbClr val="7030A0"/>
                </a:solidFill>
              </a:ln>
            </a:endParaRPr>
          </a:p>
        </p:txBody>
      </p:sp>
      <p:sp>
        <p:nvSpPr>
          <p:cNvPr id="3" name="Subtitle 2"/>
          <p:cNvSpPr>
            <a:spLocks noGrp="1"/>
          </p:cNvSpPr>
          <p:nvPr>
            <p:ph type="subTitle" idx="1"/>
          </p:nvPr>
        </p:nvSpPr>
        <p:spPr>
          <a:xfrm>
            <a:off x="1414818" y="3602038"/>
            <a:ext cx="9144000" cy="1655762"/>
          </a:xfrm>
        </p:spPr>
        <p:txBody>
          <a:bodyPr>
            <a:normAutofit/>
          </a:bodyPr>
          <a:lstStyle/>
          <a:p>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99" y="362897"/>
            <a:ext cx="11409527" cy="5474599"/>
          </a:xfrm>
          <a:prstGeom prst="rect">
            <a:avLst/>
          </a:prstGeom>
        </p:spPr>
      </p:pic>
      <p:sp>
        <p:nvSpPr>
          <p:cNvPr id="6" name="TextBox 5"/>
          <p:cNvSpPr txBox="1"/>
          <p:nvPr/>
        </p:nvSpPr>
        <p:spPr>
          <a:xfrm>
            <a:off x="3179928" y="6001757"/>
            <a:ext cx="5613779" cy="830997"/>
          </a:xfrm>
          <a:prstGeom prst="rect">
            <a:avLst/>
          </a:prstGeom>
          <a:noFill/>
        </p:spPr>
        <p:txBody>
          <a:bodyPr wrap="square" rtlCol="0">
            <a:spAutoFit/>
          </a:bodyPr>
          <a:lstStyle/>
          <a:p>
            <a:pPr algn="ctr"/>
            <a:r>
              <a:rPr lang="en-US" sz="4800" dirty="0" smtClean="0">
                <a:ln>
                  <a:solidFill>
                    <a:schemeClr val="tx2"/>
                  </a:solidFill>
                </a:ln>
                <a:solidFill>
                  <a:srgbClr val="00B050"/>
                </a:solidFill>
                <a:latin typeface="NikoshBAN" panose="02000000000000000000" pitchFamily="2" charset="0"/>
                <a:cs typeface="NikoshBAN" panose="02000000000000000000" pitchFamily="2" charset="0"/>
              </a:rPr>
              <a:t>Air pollution</a:t>
            </a:r>
            <a:endParaRPr lang="en-US" sz="4800" dirty="0">
              <a:ln>
                <a:solidFill>
                  <a:schemeClr val="tx2"/>
                </a:solidFill>
              </a:ln>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452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842" y="-81887"/>
            <a:ext cx="11655187" cy="5418162"/>
          </a:xfrm>
          <a:prstGeom prst="rect">
            <a:avLst/>
          </a:prstGeom>
        </p:spPr>
      </p:pic>
      <p:sp>
        <p:nvSpPr>
          <p:cNvPr id="3" name="TextBox 2"/>
          <p:cNvSpPr txBox="1"/>
          <p:nvPr/>
        </p:nvSpPr>
        <p:spPr>
          <a:xfrm>
            <a:off x="4408226" y="5691116"/>
            <a:ext cx="7492621" cy="923330"/>
          </a:xfrm>
          <a:prstGeom prst="rect">
            <a:avLst/>
          </a:prstGeom>
          <a:noFill/>
        </p:spPr>
        <p:txBody>
          <a:bodyPr wrap="square" rtlCol="0">
            <a:spAutoFit/>
          </a:bodyPr>
          <a:lstStyle/>
          <a:p>
            <a:r>
              <a:rPr lang="en-US" sz="5400" dirty="0" smtClean="0">
                <a:solidFill>
                  <a:srgbClr val="00B050"/>
                </a:solidFill>
              </a:rPr>
              <a:t>Water </a:t>
            </a:r>
            <a:r>
              <a:rPr lang="en-US" sz="5400" dirty="0" smtClean="0">
                <a:solidFill>
                  <a:srgbClr val="00B050"/>
                </a:solidFill>
                <a:latin typeface="NikoshBAN" panose="02000000000000000000" pitchFamily="2" charset="0"/>
                <a:cs typeface="NikoshBAN" panose="02000000000000000000" pitchFamily="2" charset="0"/>
              </a:rPr>
              <a:t>pollution</a:t>
            </a:r>
            <a:endParaRPr lang="en-US" sz="5400" dirty="0">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915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9617" y="5991375"/>
            <a:ext cx="10017457" cy="769441"/>
          </a:xfrm>
          <a:prstGeom prst="rect">
            <a:avLst/>
          </a:prstGeom>
          <a:noFill/>
        </p:spPr>
        <p:txBody>
          <a:bodyPr wrap="square" rtlCol="0">
            <a:spAutoFit/>
          </a:bodyPr>
          <a:lstStyle/>
          <a:p>
            <a:pPr algn="ctr"/>
            <a:r>
              <a:rPr lang="en-US" sz="4400" dirty="0" smtClean="0">
                <a:solidFill>
                  <a:schemeClr val="accent6">
                    <a:lumMod val="75000"/>
                  </a:schemeClr>
                </a:solidFill>
              </a:rPr>
              <a:t>Another example </a:t>
            </a:r>
            <a:r>
              <a:rPr lang="en-US" sz="4400" dirty="0">
                <a:solidFill>
                  <a:schemeClr val="accent6">
                    <a:lumMod val="75000"/>
                  </a:schemeClr>
                </a:solidFill>
              </a:rPr>
              <a:t>of air pollution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07" y="484468"/>
            <a:ext cx="11682483" cy="5329478"/>
          </a:xfrm>
          <a:prstGeom prst="rect">
            <a:avLst/>
          </a:prstGeom>
        </p:spPr>
      </p:pic>
    </p:spTree>
    <p:extLst>
      <p:ext uri="{BB962C8B-B14F-4D97-AF65-F5344CB8AC3E}">
        <p14:creationId xmlns:p14="http://schemas.microsoft.com/office/powerpoint/2010/main" val="14730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195" y="0"/>
            <a:ext cx="11668835" cy="5036023"/>
          </a:xfrm>
          <a:prstGeom prst="rect">
            <a:avLst/>
          </a:prstGeom>
        </p:spPr>
      </p:pic>
      <p:sp>
        <p:nvSpPr>
          <p:cNvPr id="4" name="TextBox 3"/>
          <p:cNvSpPr txBox="1"/>
          <p:nvPr/>
        </p:nvSpPr>
        <p:spPr>
          <a:xfrm>
            <a:off x="3740859" y="5854889"/>
            <a:ext cx="9935570" cy="646331"/>
          </a:xfrm>
          <a:prstGeom prst="rect">
            <a:avLst/>
          </a:prstGeom>
          <a:noFill/>
        </p:spPr>
        <p:txBody>
          <a:bodyPr wrap="square" rtlCol="0">
            <a:spAutoFit/>
          </a:bodyPr>
          <a:lstStyle/>
          <a:p>
            <a:r>
              <a:rPr lang="en-US" sz="3600" dirty="0" smtClean="0">
                <a:solidFill>
                  <a:srgbClr val="002060"/>
                </a:solidFill>
                <a:latin typeface="NikoshBAN" panose="02000000000000000000" pitchFamily="2" charset="0"/>
                <a:cs typeface="NikoshBAN" panose="02000000000000000000" pitchFamily="2" charset="0"/>
              </a:rPr>
              <a:t>A pollution cause by smoke</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267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heel(1)">
                                      <p:cBhvr>
                                        <p:cTn id="15"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solidFill>
                  <a:schemeClr val="accent6">
                    <a:lumMod val="50000"/>
                  </a:schemeClr>
                </a:solidFill>
                <a:latin typeface="NikoshBAN" panose="02000000000000000000" pitchFamily="2" charset="0"/>
                <a:cs typeface="NikoshBAN" panose="02000000000000000000" pitchFamily="2" charset="0"/>
              </a:rPr>
              <a:t>Environment pollution</a:t>
            </a:r>
            <a:endParaRPr lang="en-US" sz="7200" dirty="0">
              <a:solidFill>
                <a:schemeClr val="accent6">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4819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394" y="573206"/>
            <a:ext cx="10631606" cy="830997"/>
          </a:xfrm>
          <a:prstGeom prst="rect">
            <a:avLst/>
          </a:prstGeom>
          <a:noFill/>
        </p:spPr>
        <p:txBody>
          <a:bodyPr wrap="square" rtlCol="0">
            <a:spAutoFit/>
          </a:bodyPr>
          <a:lstStyle/>
          <a:p>
            <a:r>
              <a:rPr lang="en-US" sz="4800" dirty="0" smtClean="0">
                <a:solidFill>
                  <a:schemeClr val="tx2"/>
                </a:solidFill>
                <a:latin typeface="NikoshBAN" panose="02000000000000000000" pitchFamily="2" charset="0"/>
                <a:cs typeface="NikoshBAN" panose="02000000000000000000" pitchFamily="2" charset="0"/>
              </a:rPr>
              <a:t>Learning Outcomes</a:t>
            </a:r>
            <a:r>
              <a:rPr lang="en-US" sz="4800" dirty="0" smtClean="0"/>
              <a:t>:</a:t>
            </a:r>
            <a:endParaRPr lang="en-US" sz="4800" dirty="0"/>
          </a:p>
        </p:txBody>
      </p:sp>
      <p:sp>
        <p:nvSpPr>
          <p:cNvPr id="3" name="Subtitle 2"/>
          <p:cNvSpPr txBox="1">
            <a:spLocks/>
          </p:cNvSpPr>
          <p:nvPr/>
        </p:nvSpPr>
        <p:spPr>
          <a:xfrm>
            <a:off x="1469408" y="1691352"/>
            <a:ext cx="9144000" cy="1655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By the end of the </a:t>
            </a:r>
            <a:r>
              <a:rPr lang="en-US" sz="3600" dirty="0">
                <a:ln>
                  <a:solidFill>
                    <a:schemeClr val="tx2"/>
                  </a:solidFill>
                </a:ln>
                <a:solidFill>
                  <a:srgbClr val="00B050"/>
                </a:solidFill>
                <a:latin typeface="NikoshBAN" panose="02000000000000000000" pitchFamily="2" charset="0"/>
                <a:cs typeface="NikoshBAN" panose="02000000000000000000" pitchFamily="2" charset="0"/>
              </a:rPr>
              <a:t>lession</a:t>
            </a:r>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 the learner will able to….</a:t>
            </a: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(i)Tell about environment pollution.</a:t>
            </a: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(ii)Identify about the destroying things of environment pollution.</a:t>
            </a: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(iii)Write about environment pollution.</a:t>
            </a: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(iv)make sentence with new </a:t>
            </a:r>
            <a:endParaRPr lang="en-US" sz="3600" dirty="0">
              <a:ln>
                <a:solidFill>
                  <a:schemeClr val="tx2"/>
                </a:solidFill>
              </a:ln>
              <a:solidFill>
                <a:srgbClr val="00B050"/>
              </a:solidFill>
              <a:latin typeface="NikoshBAN" panose="02000000000000000000" pitchFamily="2" charset="0"/>
              <a:cs typeface="NikoshBAN" panose="02000000000000000000" pitchFamily="2" charset="0"/>
            </a:endParaRP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Words.</a:t>
            </a:r>
          </a:p>
          <a:p>
            <a:r>
              <a:rPr lang="en-US" sz="3600" dirty="0" smtClean="0">
                <a:ln>
                  <a:solidFill>
                    <a:schemeClr val="tx2"/>
                  </a:solidFill>
                </a:ln>
                <a:solidFill>
                  <a:srgbClr val="00B050"/>
                </a:solidFill>
                <a:latin typeface="NikoshBAN" panose="02000000000000000000" pitchFamily="2" charset="0"/>
                <a:cs typeface="NikoshBAN" panose="02000000000000000000" pitchFamily="2" charset="0"/>
              </a:rPr>
              <a:t>(v)ask and answer question.</a:t>
            </a:r>
            <a:endParaRPr lang="en-US" sz="3600" dirty="0">
              <a:ln>
                <a:solidFill>
                  <a:schemeClr val="tx2"/>
                </a:solidFill>
              </a:ln>
              <a:solidFill>
                <a:srgbClr val="00B05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32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2" end="2"/>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3" end="3"/>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5" end="5"/>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215" y="-14406"/>
            <a:ext cx="9144000" cy="2387600"/>
          </a:xfrm>
        </p:spPr>
        <p:txBody>
          <a:bodyPr/>
          <a:lstStyle/>
          <a:p>
            <a:r>
              <a:rPr lang="en-US" sz="4000" dirty="0" smtClean="0">
                <a:ln>
                  <a:solidFill>
                    <a:srgbClr val="92D050"/>
                  </a:solidFill>
                </a:ln>
                <a:latin typeface="NikoshBAN" panose="02000000000000000000" pitchFamily="2" charset="0"/>
                <a:cs typeface="NikoshBAN" panose="02000000000000000000" pitchFamily="2" charset="0"/>
              </a:rPr>
              <a:t>Vocabulary:destroy,waste</a:t>
            </a:r>
            <a:r>
              <a:rPr lang="en-US" sz="6600" dirty="0" smtClean="0">
                <a:ln>
                  <a:solidFill>
                    <a:srgbClr val="92D050"/>
                  </a:solidFill>
                </a:ln>
                <a:latin typeface="NikoshBAN" panose="02000000000000000000" pitchFamily="2" charset="0"/>
                <a:cs typeface="NikoshBAN" panose="02000000000000000000" pitchFamily="2" charset="0"/>
              </a:rPr>
              <a:t>,</a:t>
            </a:r>
            <a:r>
              <a:rPr lang="en-US" sz="4000" dirty="0" smtClean="0">
                <a:ln>
                  <a:solidFill>
                    <a:srgbClr val="92D050"/>
                  </a:solidFill>
                </a:ln>
                <a:latin typeface="NikoshBAN" panose="02000000000000000000" pitchFamily="2" charset="0"/>
                <a:cs typeface="NikoshBAN" panose="02000000000000000000" pitchFamily="2" charset="0"/>
              </a:rPr>
              <a:t>environment,pro-blem,  clean</a:t>
            </a:r>
            <a:endParaRPr lang="en-US" sz="4000" dirty="0">
              <a:ln>
                <a:solidFill>
                  <a:srgbClr val="92D050"/>
                </a:solidFill>
              </a:ln>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p:txBody>
          <a:bodyPr>
            <a:normAutofit/>
          </a:bodyPr>
          <a:lstStyle/>
          <a:p>
            <a:pPr algn="l"/>
            <a:r>
              <a:rPr lang="en-US" sz="4800" dirty="0" smtClean="0"/>
              <a:t>Destroy</a:t>
            </a:r>
            <a:endParaRPr lang="en-US" sz="4800" dirty="0"/>
          </a:p>
        </p:txBody>
      </p:sp>
      <p:sp>
        <p:nvSpPr>
          <p:cNvPr id="5" name="TextBox 4"/>
          <p:cNvSpPr txBox="1"/>
          <p:nvPr/>
        </p:nvSpPr>
        <p:spPr>
          <a:xfrm>
            <a:off x="10668000" y="3602038"/>
            <a:ext cx="3302758" cy="830997"/>
          </a:xfrm>
          <a:prstGeom prst="rect">
            <a:avLst/>
          </a:prstGeom>
          <a:noFill/>
        </p:spPr>
        <p:txBody>
          <a:bodyPr wrap="square" rtlCol="0">
            <a:spAutoFit/>
          </a:bodyPr>
          <a:lstStyle/>
          <a:p>
            <a:r>
              <a:rPr lang="en-US" sz="4800" dirty="0" smtClean="0">
                <a:latin typeface="NikoshBAN" panose="02000000000000000000" pitchFamily="2" charset="0"/>
                <a:cs typeface="NikoshBAN" panose="02000000000000000000" pitchFamily="2" charset="0"/>
              </a:rPr>
              <a:t>ruin</a:t>
            </a:r>
            <a:endParaRPr lang="en-US" sz="4800" dirty="0">
              <a:latin typeface="NikoshBAN" panose="02000000000000000000" pitchFamily="2" charset="0"/>
              <a:cs typeface="NikoshBAN" panose="02000000000000000000" pitchFamily="2" charset="0"/>
            </a:endParaRPr>
          </a:p>
        </p:txBody>
      </p:sp>
      <p:sp>
        <p:nvSpPr>
          <p:cNvPr id="6" name="TextBox 5"/>
          <p:cNvSpPr txBox="1"/>
          <p:nvPr/>
        </p:nvSpPr>
        <p:spPr>
          <a:xfrm>
            <a:off x="2934269" y="6286589"/>
            <a:ext cx="6741994" cy="646331"/>
          </a:xfrm>
          <a:prstGeom prst="rect">
            <a:avLst/>
          </a:prstGeom>
          <a:noFill/>
        </p:spPr>
        <p:txBody>
          <a:bodyPr wrap="square" rtlCol="0">
            <a:spAutoFit/>
          </a:bodyPr>
          <a:lstStyle/>
          <a:p>
            <a:pPr algn="ctr"/>
            <a:r>
              <a:rPr lang="en-US" sz="3600" dirty="0" smtClean="0">
                <a:solidFill>
                  <a:srgbClr val="00B050"/>
                </a:solidFill>
                <a:latin typeface="NikoshBAN" panose="02000000000000000000" pitchFamily="2" charset="0"/>
                <a:cs typeface="NikoshBAN" panose="02000000000000000000" pitchFamily="2" charset="0"/>
              </a:rPr>
              <a:t>We don’t want to destroy</a:t>
            </a:r>
            <a:endParaRPr lang="en-US" sz="36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51" y="2373194"/>
            <a:ext cx="6314364" cy="3494908"/>
          </a:xfrm>
          <a:prstGeom prst="rect">
            <a:avLst/>
          </a:prstGeom>
        </p:spPr>
      </p:pic>
    </p:spTree>
    <p:extLst>
      <p:ext uri="{BB962C8B-B14F-4D97-AF65-F5344CB8AC3E}">
        <p14:creationId xmlns:p14="http://schemas.microsoft.com/office/powerpoint/2010/main" val="5949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wheel(1)">
                                      <p:cBhvr>
                                        <p:cTn id="28" dur="20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TotalTime>
  <Words>196</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NikoshBAN</vt:lpstr>
      <vt:lpstr>Office Theme</vt:lpstr>
      <vt:lpstr>PowerPoint Presentation</vt:lpstr>
      <vt:lpstr>PowerPoint Presentation</vt:lpstr>
      <vt:lpstr> </vt:lpstr>
      <vt:lpstr>PowerPoint Presentation</vt:lpstr>
      <vt:lpstr>PowerPoint Presentation</vt:lpstr>
      <vt:lpstr>PowerPoint Presentation</vt:lpstr>
      <vt:lpstr>Environment pollution</vt:lpstr>
      <vt:lpstr>PowerPoint Presentation</vt:lpstr>
      <vt:lpstr>Vocabulary:destroy,waste,environment,pro-blem,  clean</vt:lpstr>
      <vt:lpstr>PowerPoint Presentation</vt:lpstr>
      <vt:lpstr>PowerPoint Presentation</vt:lpstr>
      <vt:lpstr>PowerPoint Presentation</vt:lpstr>
      <vt:lpstr>True/False (i)Our environment is full of smoke. (ii)Dinajpur is free from environment pollution. (iii)Environment pollution makes our life unpleasant. (iv)pollution is not caused by fire. (v)Man makes fire to cook food thus pollutes air</vt:lpstr>
      <vt:lpstr>Evaluation:</vt:lpstr>
      <vt:lpstr>Home work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DOEL</dc:creator>
  <cp:lastModifiedBy>DOEL</cp:lastModifiedBy>
  <cp:revision>104</cp:revision>
  <dcterms:created xsi:type="dcterms:W3CDTF">2013-10-01T07:04:35Z</dcterms:created>
  <dcterms:modified xsi:type="dcterms:W3CDTF">2013-10-07T09:31:44Z</dcterms:modified>
</cp:coreProperties>
</file>